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6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3C201A-F0B9-4FA2-87EF-0E7FEC79FD35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8E2D68B8-7F50-4C80-87BE-BFFA044360A4}">
      <dgm:prSet custT="1"/>
      <dgm:spPr/>
      <dgm:t>
        <a:bodyPr/>
        <a:lstStyle/>
        <a:p>
          <a:pPr>
            <a:defRPr cap="all"/>
          </a:pPr>
          <a:r>
            <a:rPr lang="en-US" sz="1600" b="1" dirty="0"/>
            <a:t>Culture</a:t>
          </a:r>
          <a:r>
            <a:rPr lang="en-US" sz="1600" dirty="0"/>
            <a:t> is the system of shared values, beliefs, attitudes, and norms that guides what is considered appropriate among an identifiable group of people.</a:t>
          </a:r>
        </a:p>
      </dgm:t>
    </dgm:pt>
    <dgm:pt modelId="{2BFD5DB1-C186-4BC3-B3E0-7DBA3DF71F1A}" type="parTrans" cxnId="{25D7A8CF-8420-418F-A1A6-4AF050363A69}">
      <dgm:prSet/>
      <dgm:spPr/>
      <dgm:t>
        <a:bodyPr/>
        <a:lstStyle/>
        <a:p>
          <a:endParaRPr lang="en-US"/>
        </a:p>
      </dgm:t>
    </dgm:pt>
    <dgm:pt modelId="{55B741EC-1731-4466-A5CA-E9B8BBD9CC41}" type="sibTrans" cxnId="{25D7A8CF-8420-418F-A1A6-4AF050363A69}">
      <dgm:prSet/>
      <dgm:spPr/>
      <dgm:t>
        <a:bodyPr/>
        <a:lstStyle/>
        <a:p>
          <a:endParaRPr lang="en-US"/>
        </a:p>
      </dgm:t>
    </dgm:pt>
    <dgm:pt modelId="{0F935D70-4758-41EA-B309-FD22E715D0F4}">
      <dgm:prSet custT="1"/>
      <dgm:spPr/>
      <dgm:t>
        <a:bodyPr/>
        <a:lstStyle/>
        <a:p>
          <a:pPr>
            <a:defRPr cap="all"/>
          </a:pPr>
          <a:r>
            <a:rPr lang="en-US" sz="1400" b="1" dirty="0"/>
            <a:t>Values </a:t>
          </a:r>
          <a:r>
            <a:rPr lang="en-US" sz="1400" dirty="0"/>
            <a:t>are the commonly accepted standards of what is considered right and wrong, good and evil, fair and unfair, etc.</a:t>
          </a:r>
          <a:br>
            <a:rPr lang="en-US" sz="1400" b="1" dirty="0"/>
          </a:br>
          <a:r>
            <a:rPr lang="en-US" sz="1400" b="1" dirty="0"/>
            <a:t>	Ideal values </a:t>
          </a:r>
          <a:r>
            <a:rPr lang="en-US" sz="1400" dirty="0"/>
            <a:t>are values that members of a culture profess to hold.</a:t>
          </a:r>
          <a:br>
            <a:rPr lang="en-US" sz="1400" dirty="0"/>
          </a:br>
          <a:r>
            <a:rPr lang="en-US" sz="1400" dirty="0"/>
            <a:t>	</a:t>
          </a:r>
          <a:r>
            <a:rPr lang="en-US" sz="1400" b="1" dirty="0"/>
            <a:t>Real values </a:t>
          </a:r>
          <a:r>
            <a:rPr lang="en-US" sz="1400" dirty="0"/>
            <a:t>are values that guide actual behavior.</a:t>
          </a:r>
        </a:p>
      </dgm:t>
    </dgm:pt>
    <dgm:pt modelId="{744E5DF2-610B-4E43-A86C-65A2F2790C05}" type="parTrans" cxnId="{E6576C8D-2730-4FB5-804E-104DF9597D97}">
      <dgm:prSet/>
      <dgm:spPr/>
      <dgm:t>
        <a:bodyPr/>
        <a:lstStyle/>
        <a:p>
          <a:endParaRPr lang="en-US"/>
        </a:p>
      </dgm:t>
    </dgm:pt>
    <dgm:pt modelId="{7D4F0548-2480-498A-926A-B09B83294890}" type="sibTrans" cxnId="{E6576C8D-2730-4FB5-804E-104DF9597D97}">
      <dgm:prSet/>
      <dgm:spPr/>
      <dgm:t>
        <a:bodyPr/>
        <a:lstStyle/>
        <a:p>
          <a:endParaRPr lang="en-US"/>
        </a:p>
      </dgm:t>
    </dgm:pt>
    <dgm:pt modelId="{EABF65CF-DFD1-4E8E-AA43-AF7FA1190CDF}" type="pres">
      <dgm:prSet presAssocID="{E63C201A-F0B9-4FA2-87EF-0E7FEC79FD35}" presName="root" presStyleCnt="0">
        <dgm:presLayoutVars>
          <dgm:dir/>
          <dgm:resizeHandles val="exact"/>
        </dgm:presLayoutVars>
      </dgm:prSet>
      <dgm:spPr/>
    </dgm:pt>
    <dgm:pt modelId="{3091464D-7EEF-4A61-978F-57D30BB5BD04}" type="pres">
      <dgm:prSet presAssocID="{8E2D68B8-7F50-4C80-87BE-BFFA044360A4}" presName="compNode" presStyleCnt="0"/>
      <dgm:spPr/>
    </dgm:pt>
    <dgm:pt modelId="{AC96E5BE-121A-4EC8-9293-E52CE99AEF03}" type="pres">
      <dgm:prSet presAssocID="{8E2D68B8-7F50-4C80-87BE-BFFA044360A4}" presName="iconBgRect" presStyleLbl="bgShp" presStyleIdx="0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958A48B9-7029-433E-BE8E-FE8241200498}" type="pres">
      <dgm:prSet presAssocID="{8E2D68B8-7F50-4C80-87BE-BFFA044360A4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oup of People"/>
        </a:ext>
      </dgm:extLst>
    </dgm:pt>
    <dgm:pt modelId="{7B29C4A4-4980-4B68-A332-64327A04D7B8}" type="pres">
      <dgm:prSet presAssocID="{8E2D68B8-7F50-4C80-87BE-BFFA044360A4}" presName="spaceRect" presStyleCnt="0"/>
      <dgm:spPr/>
    </dgm:pt>
    <dgm:pt modelId="{FF2884F9-418E-47AD-9BB5-95BA3CC56946}" type="pres">
      <dgm:prSet presAssocID="{8E2D68B8-7F50-4C80-87BE-BFFA044360A4}" presName="textRect" presStyleLbl="revTx" presStyleIdx="0" presStyleCnt="2" custScaleX="109003" custScaleY="159212">
        <dgm:presLayoutVars>
          <dgm:chMax val="1"/>
          <dgm:chPref val="1"/>
        </dgm:presLayoutVars>
      </dgm:prSet>
      <dgm:spPr/>
    </dgm:pt>
    <dgm:pt modelId="{14E5021A-A1A3-4D9D-BF2F-695CDF2D3BD5}" type="pres">
      <dgm:prSet presAssocID="{55B741EC-1731-4466-A5CA-E9B8BBD9CC41}" presName="sibTrans" presStyleCnt="0"/>
      <dgm:spPr/>
    </dgm:pt>
    <dgm:pt modelId="{1D25ED5A-EFA1-4E8A-98B9-47286B3ED719}" type="pres">
      <dgm:prSet presAssocID="{0F935D70-4758-41EA-B309-FD22E715D0F4}" presName="compNode" presStyleCnt="0"/>
      <dgm:spPr/>
    </dgm:pt>
    <dgm:pt modelId="{C682ED20-50CB-4A3C-B2C2-E3C666F44F20}" type="pres">
      <dgm:prSet presAssocID="{0F935D70-4758-41EA-B309-FD22E715D0F4}" presName="iconBgRect" presStyleLbl="bgShp" presStyleIdx="1" presStyleCnt="2"/>
      <dgm:spPr>
        <a:prstGeom prst="round2DiagRect">
          <a:avLst>
            <a:gd name="adj1" fmla="val 29727"/>
            <a:gd name="adj2" fmla="val 0"/>
          </a:avLst>
        </a:prstGeom>
      </dgm:spPr>
    </dgm:pt>
    <dgm:pt modelId="{8917174A-1941-40A8-B348-3E030DF3C653}" type="pres">
      <dgm:prSet presAssocID="{0F935D70-4758-41EA-B309-FD22E715D0F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CFE5A205-5393-4F6D-9128-6439E60122CB}" type="pres">
      <dgm:prSet presAssocID="{0F935D70-4758-41EA-B309-FD22E715D0F4}" presName="spaceRect" presStyleCnt="0"/>
      <dgm:spPr/>
    </dgm:pt>
    <dgm:pt modelId="{A55B32EF-CDFE-4696-898D-0189898BD464}" type="pres">
      <dgm:prSet presAssocID="{0F935D70-4758-41EA-B309-FD22E715D0F4}" presName="textRect" presStyleLbl="revTx" presStyleIdx="1" presStyleCnt="2" custScaleX="109003" custScaleY="159212">
        <dgm:presLayoutVars>
          <dgm:chMax val="1"/>
          <dgm:chPref val="1"/>
        </dgm:presLayoutVars>
      </dgm:prSet>
      <dgm:spPr/>
    </dgm:pt>
  </dgm:ptLst>
  <dgm:cxnLst>
    <dgm:cxn modelId="{3971DD4B-535B-417E-9548-A5240DEB1D1F}" type="presOf" srcId="{8E2D68B8-7F50-4C80-87BE-BFFA044360A4}" destId="{FF2884F9-418E-47AD-9BB5-95BA3CC56946}" srcOrd="0" destOrd="0" presId="urn:microsoft.com/office/officeart/2018/5/layout/IconLeafLabelList"/>
    <dgm:cxn modelId="{5E391980-10F4-44ED-9E4A-66D585C1AD29}" type="presOf" srcId="{0F935D70-4758-41EA-B309-FD22E715D0F4}" destId="{A55B32EF-CDFE-4696-898D-0189898BD464}" srcOrd="0" destOrd="0" presId="urn:microsoft.com/office/officeart/2018/5/layout/IconLeafLabelList"/>
    <dgm:cxn modelId="{E6576C8D-2730-4FB5-804E-104DF9597D97}" srcId="{E63C201A-F0B9-4FA2-87EF-0E7FEC79FD35}" destId="{0F935D70-4758-41EA-B309-FD22E715D0F4}" srcOrd="1" destOrd="0" parTransId="{744E5DF2-610B-4E43-A86C-65A2F2790C05}" sibTransId="{7D4F0548-2480-498A-926A-B09B83294890}"/>
    <dgm:cxn modelId="{CD6565CD-2BDE-4BD3-A2B9-7240660C9DB8}" type="presOf" srcId="{E63C201A-F0B9-4FA2-87EF-0E7FEC79FD35}" destId="{EABF65CF-DFD1-4E8E-AA43-AF7FA1190CDF}" srcOrd="0" destOrd="0" presId="urn:microsoft.com/office/officeart/2018/5/layout/IconLeafLabelList"/>
    <dgm:cxn modelId="{25D7A8CF-8420-418F-A1A6-4AF050363A69}" srcId="{E63C201A-F0B9-4FA2-87EF-0E7FEC79FD35}" destId="{8E2D68B8-7F50-4C80-87BE-BFFA044360A4}" srcOrd="0" destOrd="0" parTransId="{2BFD5DB1-C186-4BC3-B3E0-7DBA3DF71F1A}" sibTransId="{55B741EC-1731-4466-A5CA-E9B8BBD9CC41}"/>
    <dgm:cxn modelId="{2809363E-C77F-43EF-84A6-F5E9CABE321E}" type="presParOf" srcId="{EABF65CF-DFD1-4E8E-AA43-AF7FA1190CDF}" destId="{3091464D-7EEF-4A61-978F-57D30BB5BD04}" srcOrd="0" destOrd="0" presId="urn:microsoft.com/office/officeart/2018/5/layout/IconLeafLabelList"/>
    <dgm:cxn modelId="{35E4C48F-3D5D-48FE-8CB8-BBF013723765}" type="presParOf" srcId="{3091464D-7EEF-4A61-978F-57D30BB5BD04}" destId="{AC96E5BE-121A-4EC8-9293-E52CE99AEF03}" srcOrd="0" destOrd="0" presId="urn:microsoft.com/office/officeart/2018/5/layout/IconLeafLabelList"/>
    <dgm:cxn modelId="{1A3EDC1F-5EED-4007-B8C1-6DA3D3629A6A}" type="presParOf" srcId="{3091464D-7EEF-4A61-978F-57D30BB5BD04}" destId="{958A48B9-7029-433E-BE8E-FE8241200498}" srcOrd="1" destOrd="0" presId="urn:microsoft.com/office/officeart/2018/5/layout/IconLeafLabelList"/>
    <dgm:cxn modelId="{6CD9CBEC-C681-46C2-AF27-414451169CA9}" type="presParOf" srcId="{3091464D-7EEF-4A61-978F-57D30BB5BD04}" destId="{7B29C4A4-4980-4B68-A332-64327A04D7B8}" srcOrd="2" destOrd="0" presId="urn:microsoft.com/office/officeart/2018/5/layout/IconLeafLabelList"/>
    <dgm:cxn modelId="{1602D768-FC5F-4E75-9E34-9C4F190428D5}" type="presParOf" srcId="{3091464D-7EEF-4A61-978F-57D30BB5BD04}" destId="{FF2884F9-418E-47AD-9BB5-95BA3CC56946}" srcOrd="3" destOrd="0" presId="urn:microsoft.com/office/officeart/2018/5/layout/IconLeafLabelList"/>
    <dgm:cxn modelId="{51977007-FD54-4E76-BE2C-C3F609FC3DB0}" type="presParOf" srcId="{EABF65CF-DFD1-4E8E-AA43-AF7FA1190CDF}" destId="{14E5021A-A1A3-4D9D-BF2F-695CDF2D3BD5}" srcOrd="1" destOrd="0" presId="urn:microsoft.com/office/officeart/2018/5/layout/IconLeafLabelList"/>
    <dgm:cxn modelId="{6C17ED78-787C-4D17-8A92-ECAEDD5A2AA3}" type="presParOf" srcId="{EABF65CF-DFD1-4E8E-AA43-AF7FA1190CDF}" destId="{1D25ED5A-EFA1-4E8A-98B9-47286B3ED719}" srcOrd="2" destOrd="0" presId="urn:microsoft.com/office/officeart/2018/5/layout/IconLeafLabelList"/>
    <dgm:cxn modelId="{418CE446-87EB-48AA-B230-13975B275482}" type="presParOf" srcId="{1D25ED5A-EFA1-4E8A-98B9-47286B3ED719}" destId="{C682ED20-50CB-4A3C-B2C2-E3C666F44F20}" srcOrd="0" destOrd="0" presId="urn:microsoft.com/office/officeart/2018/5/layout/IconLeafLabelList"/>
    <dgm:cxn modelId="{E7393E91-85C3-426B-8FA6-3DB8291EAE7E}" type="presParOf" srcId="{1D25ED5A-EFA1-4E8A-98B9-47286B3ED719}" destId="{8917174A-1941-40A8-B348-3E030DF3C653}" srcOrd="1" destOrd="0" presId="urn:microsoft.com/office/officeart/2018/5/layout/IconLeafLabelList"/>
    <dgm:cxn modelId="{86574A0D-3D71-413A-A12A-BCCD50C9B6BB}" type="presParOf" srcId="{1D25ED5A-EFA1-4E8A-98B9-47286B3ED719}" destId="{CFE5A205-5393-4F6D-9128-6439E60122CB}" srcOrd="2" destOrd="0" presId="urn:microsoft.com/office/officeart/2018/5/layout/IconLeafLabelList"/>
    <dgm:cxn modelId="{A2250810-0D4F-4B22-893E-CCAE6F456810}" type="presParOf" srcId="{1D25ED5A-EFA1-4E8A-98B9-47286B3ED719}" destId="{A55B32EF-CDFE-4696-898D-0189898BD464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96E5BE-121A-4EC8-9293-E52CE99AEF03}">
      <dsp:nvSpPr>
        <dsp:cNvPr id="0" name=""/>
        <dsp:cNvSpPr/>
      </dsp:nvSpPr>
      <dsp:spPr>
        <a:xfrm>
          <a:off x="2040951" y="623"/>
          <a:ext cx="2093062" cy="20930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8A48B9-7029-433E-BE8E-FE8241200498}">
      <dsp:nvSpPr>
        <dsp:cNvPr id="0" name=""/>
        <dsp:cNvSpPr/>
      </dsp:nvSpPr>
      <dsp:spPr>
        <a:xfrm>
          <a:off x="2487014" y="446685"/>
          <a:ext cx="1200937" cy="12009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2884F9-418E-47AD-9BB5-95BA3CC56946}">
      <dsp:nvSpPr>
        <dsp:cNvPr id="0" name=""/>
        <dsp:cNvSpPr/>
      </dsp:nvSpPr>
      <dsp:spPr>
        <a:xfrm>
          <a:off x="1217400" y="2288312"/>
          <a:ext cx="3740165" cy="24592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600" b="1" kern="1200" dirty="0"/>
            <a:t>Culture</a:t>
          </a:r>
          <a:r>
            <a:rPr lang="en-US" sz="1600" kern="1200" dirty="0"/>
            <a:t> is the system of shared values, beliefs, attitudes, and norms that guides what is considered appropriate among an identifiable group of people.</a:t>
          </a:r>
        </a:p>
      </dsp:txBody>
      <dsp:txXfrm>
        <a:off x="1217400" y="2288312"/>
        <a:ext cx="3740165" cy="2459276"/>
      </dsp:txXfrm>
    </dsp:sp>
    <dsp:sp modelId="{C682ED20-50CB-4A3C-B2C2-E3C666F44F20}">
      <dsp:nvSpPr>
        <dsp:cNvPr id="0" name=""/>
        <dsp:cNvSpPr/>
      </dsp:nvSpPr>
      <dsp:spPr>
        <a:xfrm>
          <a:off x="6381585" y="623"/>
          <a:ext cx="2093062" cy="20930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17174A-1941-40A8-B348-3E030DF3C653}">
      <dsp:nvSpPr>
        <dsp:cNvPr id="0" name=""/>
        <dsp:cNvSpPr/>
      </dsp:nvSpPr>
      <dsp:spPr>
        <a:xfrm>
          <a:off x="6827648" y="446685"/>
          <a:ext cx="1200937" cy="12009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5B32EF-CDFE-4696-898D-0189898BD464}">
      <dsp:nvSpPr>
        <dsp:cNvPr id="0" name=""/>
        <dsp:cNvSpPr/>
      </dsp:nvSpPr>
      <dsp:spPr>
        <a:xfrm>
          <a:off x="5558034" y="2288312"/>
          <a:ext cx="3740165" cy="24592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b="1" kern="1200" dirty="0"/>
            <a:t>Values </a:t>
          </a:r>
          <a:r>
            <a:rPr lang="en-US" sz="1400" kern="1200" dirty="0"/>
            <a:t>are the commonly accepted standards of what is considered right and wrong, good and evil, fair and unfair, etc.</a:t>
          </a:r>
          <a:br>
            <a:rPr lang="en-US" sz="1400" b="1" kern="1200" dirty="0"/>
          </a:br>
          <a:r>
            <a:rPr lang="en-US" sz="1400" b="1" kern="1200" dirty="0"/>
            <a:t>	Ideal values </a:t>
          </a:r>
          <a:r>
            <a:rPr lang="en-US" sz="1400" kern="1200" dirty="0"/>
            <a:t>are values that members of a culture profess to hold.</a:t>
          </a:r>
          <a:br>
            <a:rPr lang="en-US" sz="1400" kern="1200" dirty="0"/>
          </a:br>
          <a:r>
            <a:rPr lang="en-US" sz="1400" kern="1200" dirty="0"/>
            <a:t>	</a:t>
          </a:r>
          <a:r>
            <a:rPr lang="en-US" sz="1400" b="1" kern="1200" dirty="0"/>
            <a:t>Real values </a:t>
          </a:r>
          <a:r>
            <a:rPr lang="en-US" sz="1400" kern="1200" dirty="0"/>
            <a:t>are values that guide actual behavior.</a:t>
          </a:r>
        </a:p>
      </dsp:txBody>
      <dsp:txXfrm>
        <a:off x="5558034" y="2288312"/>
        <a:ext cx="3740165" cy="245927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tiff>
</file>

<file path=ppt/media/image7.tiff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481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31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728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261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244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806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868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073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68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490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379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246F2F-2854-44DE-8FAE-5EE58157D570}" type="datetimeFigureOut">
              <a:rPr lang="en-US" smtClean="0"/>
              <a:t>7/13/20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05A81-4A8A-40AE-AE4F-FD020072EC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920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hyperlink" Target="https://www.playbuzz.com/ericbh10/can-you-guess-these-peoples-nationality-by-their-face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6027F030-58A9-44B8-ABF5-0372D2954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6328306-71F0-4C12-A2D9-7C857146B1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81666" y="741294"/>
            <a:ext cx="5422335" cy="5422335"/>
          </a:xfrm>
          <a:custGeom>
            <a:avLst/>
            <a:gdLst>
              <a:gd name="connsiteX0" fmla="*/ 0 w 5422335"/>
              <a:gd name="connsiteY0" fmla="*/ 539819 h 5422335"/>
              <a:gd name="connsiteX1" fmla="*/ 539819 w 5422335"/>
              <a:gd name="connsiteY1" fmla="*/ 0 h 5422335"/>
              <a:gd name="connsiteX2" fmla="*/ 5422335 w 5422335"/>
              <a:gd name="connsiteY2" fmla="*/ 0 h 5422335"/>
              <a:gd name="connsiteX3" fmla="*/ 5422335 w 5422335"/>
              <a:gd name="connsiteY3" fmla="*/ 4816159 h 5422335"/>
              <a:gd name="connsiteX4" fmla="*/ 4816159 w 5422335"/>
              <a:gd name="connsiteY4" fmla="*/ 5422335 h 5422335"/>
              <a:gd name="connsiteX5" fmla="*/ 1331251 w 5422335"/>
              <a:gd name="connsiteY5" fmla="*/ 5422335 h 5422335"/>
              <a:gd name="connsiteX6" fmla="*/ 0 w 5422335"/>
              <a:gd name="connsiteY6" fmla="*/ 4091084 h 5422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22335" h="5422335">
                <a:moveTo>
                  <a:pt x="0" y="539819"/>
                </a:moveTo>
                <a:lnTo>
                  <a:pt x="539819" y="0"/>
                </a:lnTo>
                <a:lnTo>
                  <a:pt x="5422335" y="0"/>
                </a:lnTo>
                <a:lnTo>
                  <a:pt x="5422335" y="4816159"/>
                </a:lnTo>
                <a:lnTo>
                  <a:pt x="4816159" y="5422335"/>
                </a:lnTo>
                <a:lnTo>
                  <a:pt x="1331251" y="5422335"/>
                </a:lnTo>
                <a:lnTo>
                  <a:pt x="0" y="4091084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4AB010C-C307-4A53-9D97-39C6AAB2E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917505" y="-622183"/>
            <a:ext cx="1508163" cy="1508163"/>
          </a:xfrm>
          <a:custGeom>
            <a:avLst/>
            <a:gdLst>
              <a:gd name="connsiteX0" fmla="*/ 0 w 1508163"/>
              <a:gd name="connsiteY0" fmla="*/ 1321630 h 1508163"/>
              <a:gd name="connsiteX1" fmla="*/ 1321630 w 1508163"/>
              <a:gd name="connsiteY1" fmla="*/ 0 h 1508163"/>
              <a:gd name="connsiteX2" fmla="*/ 1508163 w 1508163"/>
              <a:gd name="connsiteY2" fmla="*/ 0 h 1508163"/>
              <a:gd name="connsiteX3" fmla="*/ 1508163 w 1508163"/>
              <a:gd name="connsiteY3" fmla="*/ 1508163 h 1508163"/>
              <a:gd name="connsiteX4" fmla="*/ 0 w 1508163"/>
              <a:gd name="connsiteY4" fmla="*/ 1508163 h 1508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8163" h="1508163">
                <a:moveTo>
                  <a:pt x="0" y="1321630"/>
                </a:moveTo>
                <a:lnTo>
                  <a:pt x="1321630" y="0"/>
                </a:lnTo>
                <a:lnTo>
                  <a:pt x="1508163" y="0"/>
                </a:lnTo>
                <a:lnTo>
                  <a:pt x="1508163" y="1508163"/>
                </a:lnTo>
                <a:lnTo>
                  <a:pt x="0" y="150816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252C512-4076-456E-AD89-50B0316453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53041" y="342543"/>
            <a:ext cx="678106" cy="678106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1C24C9E-C2F4-4FA4-947B-6CBAC7C3AE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550345" y="2526029"/>
            <a:ext cx="1827638" cy="182763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04B7750-FFCA-4912-AC2E-989EECC94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828903" y="2552919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2494659-52DF-4053-975B-36F06255E2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463972" y="5565676"/>
            <a:ext cx="1425687" cy="1425687"/>
          </a:xfrm>
          <a:custGeom>
            <a:avLst/>
            <a:gdLst>
              <a:gd name="connsiteX0" fmla="*/ 0 w 1425687"/>
              <a:gd name="connsiteY0" fmla="*/ 0 h 1425687"/>
              <a:gd name="connsiteX1" fmla="*/ 1425687 w 1425687"/>
              <a:gd name="connsiteY1" fmla="*/ 0 h 1425687"/>
              <a:gd name="connsiteX2" fmla="*/ 1425687 w 1425687"/>
              <a:gd name="connsiteY2" fmla="*/ 819509 h 1425687"/>
              <a:gd name="connsiteX3" fmla="*/ 819509 w 1425687"/>
              <a:gd name="connsiteY3" fmla="*/ 1425687 h 1425687"/>
              <a:gd name="connsiteX4" fmla="*/ 0 w 1425687"/>
              <a:gd name="connsiteY4" fmla="*/ 1425687 h 1425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25687" h="1425687">
                <a:moveTo>
                  <a:pt x="0" y="0"/>
                </a:moveTo>
                <a:lnTo>
                  <a:pt x="1425687" y="0"/>
                </a:lnTo>
                <a:lnTo>
                  <a:pt x="1425687" y="819509"/>
                </a:lnTo>
                <a:lnTo>
                  <a:pt x="819509" y="1425687"/>
                </a:lnTo>
                <a:lnTo>
                  <a:pt x="0" y="1425687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07326-229C-458C-BDA0-C72126216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FCADE1D5-E79C-4CEF-BEFD-B66EFB394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4642" y="2095625"/>
            <a:ext cx="5782716" cy="2408736"/>
          </a:xfrm>
          <a:noFill/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080808"/>
                </a:solidFill>
              </a:rPr>
              <a:t>ENG111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26266" y="4518923"/>
            <a:ext cx="4214409" cy="1141851"/>
          </a:xfrm>
          <a:noFill/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80808"/>
                </a:solidFill>
              </a:rPr>
              <a:t>Chapter 3, Part I: Culture</a:t>
            </a:r>
          </a:p>
          <a:p>
            <a:r>
              <a:rPr lang="en-US" sz="2000" dirty="0" err="1">
                <a:solidFill>
                  <a:srgbClr val="080808"/>
                </a:solidFill>
              </a:rPr>
              <a:t>Shahneela</a:t>
            </a:r>
            <a:r>
              <a:rPr lang="en-US" sz="2000" dirty="0">
                <a:solidFill>
                  <a:srgbClr val="080808"/>
                </a:solidFill>
              </a:rPr>
              <a:t> Tasmin </a:t>
            </a:r>
            <a:r>
              <a:rPr lang="en-US" sz="2000" dirty="0" err="1">
                <a:solidFill>
                  <a:srgbClr val="080808"/>
                </a:solidFill>
              </a:rPr>
              <a:t>Sharmi</a:t>
            </a:r>
            <a:r>
              <a:rPr lang="en-US" sz="2000" dirty="0">
                <a:solidFill>
                  <a:srgbClr val="080808"/>
                </a:solidFill>
              </a:rPr>
              <a:t> (STS1)</a:t>
            </a:r>
          </a:p>
        </p:txBody>
      </p:sp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54FC8EB5-1620-43B8-B816-8A91B6EA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43866" y="5708769"/>
            <a:ext cx="2313591" cy="1156796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3D544515-9F93-4809-A102-B49C85F460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797" y="6332156"/>
            <a:ext cx="1066816" cy="533408"/>
          </a:xfrm>
          <a:prstGeom prst="triangle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E39F26-F0D6-7E44-B440-A23D3A022DF8}"/>
              </a:ext>
            </a:extLst>
          </p:cNvPr>
          <p:cNvSpPr txBox="1"/>
          <p:nvPr/>
        </p:nvSpPr>
        <p:spPr>
          <a:xfrm>
            <a:off x="7061982" y="471267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BD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9544E99-B749-E04E-B5C3-75E5560A79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50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977"/>
    </mc:Choice>
    <mc:Fallback xmlns="">
      <p:transition spd="slow" advTm="449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What is Culture?</a:t>
            </a:r>
            <a:endParaRPr lang="en-US" b="1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4DB2E37-B3ED-4A80-B74F-5E1E95BBB2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9640672"/>
              </p:ext>
            </p:extLst>
          </p:nvPr>
        </p:nvGraphicFramePr>
        <p:xfrm>
          <a:off x="838200" y="1428750"/>
          <a:ext cx="10515600" cy="4748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F50D15F-53F3-D440-8313-29DBA5AB43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29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423"/>
    </mc:Choice>
    <mc:Fallback xmlns="">
      <p:transition spd="slow" advTm="2224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 txBox="1">
            <a:spLocks/>
          </p:cNvSpPr>
          <p:nvPr/>
        </p:nvSpPr>
        <p:spPr>
          <a:xfrm>
            <a:off x="686834" y="1153572"/>
            <a:ext cx="3200400" cy="44611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Dominant Culture, Co-Culture, and Cultural Identity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447308" y="591344"/>
            <a:ext cx="6906491" cy="55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Dominant culture </a:t>
            </a:r>
            <a:r>
              <a:rPr lang="en-US" dirty="0"/>
              <a:t>refers to the learned system of norms held by the majority group of empowered people in a society. </a:t>
            </a:r>
          </a:p>
          <a:p>
            <a:r>
              <a:rPr lang="en-US" dirty="0"/>
              <a:t>A </a:t>
            </a:r>
            <a:r>
              <a:rPr lang="en-US" b="1" dirty="0"/>
              <a:t>co-culture </a:t>
            </a:r>
            <a:r>
              <a:rPr lang="en-US" dirty="0"/>
              <a:t>is a group consisting of a smaller number of people who hold common values, beliefs, attitudes, and customs that differ from those of the dominant culture. </a:t>
            </a:r>
          </a:p>
          <a:p>
            <a:r>
              <a:rPr lang="en-US" b="1" dirty="0"/>
              <a:t>Cultural Identity </a:t>
            </a:r>
            <a:r>
              <a:rPr lang="en-US" dirty="0"/>
              <a:t>is the part of our self-concept that is based on how closely we associate with both the dominant culture and various co-cultures.</a:t>
            </a:r>
            <a:endParaRPr lang="en-US" b="1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2C5CE50-9D31-3F46-AA3B-E60B9D3AD6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77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000"/>
    </mc:Choice>
    <mc:Fallback xmlns="">
      <p:transition spd="slow" advTm="17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b="1"/>
              <a:t>Co-Cultures</a:t>
            </a:r>
            <a:endParaRPr lang="en-US" b="1" dirty="0"/>
          </a:p>
        </p:txBody>
      </p:sp>
      <p:sp>
        <p:nvSpPr>
          <p:cNvPr id="17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1800" b="1" dirty="0"/>
              <a:t>Race</a:t>
            </a:r>
            <a:r>
              <a:rPr lang="en-US" sz="1800" dirty="0"/>
              <a:t> refers to the physical and biological characteristics that separate groups of human beings. </a:t>
            </a:r>
            <a:r>
              <a:rPr lang="en-US" sz="1800" dirty="0">
                <a:hlinkClick r:id="rId4"/>
              </a:rPr>
              <a:t>Guess the race</a:t>
            </a:r>
            <a:endParaRPr lang="en-US" sz="1800" dirty="0"/>
          </a:p>
          <a:p>
            <a:r>
              <a:rPr lang="en-US" sz="1800" b="1" dirty="0"/>
              <a:t>Ethnicity</a:t>
            </a:r>
            <a:r>
              <a:rPr lang="en-US" sz="1800" dirty="0"/>
              <a:t> is the shared cultural heritage of a group.</a:t>
            </a:r>
          </a:p>
          <a:p>
            <a:pPr lvl="1"/>
            <a:r>
              <a:rPr lang="en-US" sz="1800" dirty="0"/>
              <a:t>The degree to which people identify with their ethnicity can vary greatly.</a:t>
            </a:r>
          </a:p>
          <a:p>
            <a:pPr lvl="1"/>
            <a:r>
              <a:rPr lang="en-US" sz="1800" dirty="0"/>
              <a:t>Native language is the language of one’s ethnic heritage and is typically the language a person learns from birth.</a:t>
            </a:r>
          </a:p>
          <a:p>
            <a:r>
              <a:rPr lang="en-US" sz="1800" b="1" dirty="0"/>
              <a:t>Sex and gender </a:t>
            </a:r>
            <a:r>
              <a:rPr lang="en-US" sz="1800" dirty="0"/>
              <a:t>co-cultures are divided by the learned roles and communication patterns deemed “appropriate” for males and females.</a:t>
            </a:r>
          </a:p>
          <a:p>
            <a:r>
              <a:rPr lang="en-US" sz="1800" b="1" dirty="0"/>
              <a:t>Sexual Orientation</a:t>
            </a:r>
            <a:r>
              <a:rPr lang="en-US" sz="1800" dirty="0"/>
              <a:t> refers to a co-culture’s sexual preferences.</a:t>
            </a:r>
          </a:p>
          <a:p>
            <a:r>
              <a:rPr lang="en-US" sz="1800" b="1" dirty="0"/>
              <a:t>Religion </a:t>
            </a:r>
            <a:r>
              <a:rPr lang="en-US" sz="1800" dirty="0"/>
              <a:t>is a belief system with a set of rituals and ethical standards based on a common perception of what is sacred or holy.</a:t>
            </a:r>
            <a:endParaRPr lang="en-US" sz="1800" b="1" dirty="0"/>
          </a:p>
        </p:txBody>
      </p:sp>
      <p:sp>
        <p:nvSpPr>
          <p:cNvPr id="19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934B9AD-BC5E-6E40-A7EE-6C5F636974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718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4443"/>
    </mc:Choice>
    <mc:Fallback xmlns="">
      <p:transition spd="slow" advTm="244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558489" cy="1325563"/>
          </a:xfrm>
        </p:spPr>
        <p:txBody>
          <a:bodyPr>
            <a:normAutofit/>
          </a:bodyPr>
          <a:lstStyle/>
          <a:p>
            <a:r>
              <a:rPr lang="en-US" b="1" dirty="0"/>
              <a:t>Co-Cultures, contd.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58489" cy="4351338"/>
          </a:xfrm>
        </p:spPr>
        <p:txBody>
          <a:bodyPr>
            <a:normAutofit/>
          </a:bodyPr>
          <a:lstStyle/>
          <a:p>
            <a:r>
              <a:rPr lang="en-US" sz="1800" b="1" dirty="0"/>
              <a:t>Socioeconomic status</a:t>
            </a:r>
            <a:r>
              <a:rPr lang="en-US" sz="1800" dirty="0"/>
              <a:t> is the position of a person or family in the power hierarchy of a society based on income, education and occupation. </a:t>
            </a:r>
          </a:p>
          <a:p>
            <a:pPr lvl="1"/>
            <a:r>
              <a:rPr lang="en-US" sz="1800" dirty="0"/>
              <a:t>Low SES=emphasize obedience, acceptance of what others think, and hesitancy in expressing desires to authority figures</a:t>
            </a:r>
          </a:p>
          <a:p>
            <a:pPr lvl="1"/>
            <a:r>
              <a:rPr lang="en-US" sz="1800" dirty="0"/>
              <a:t>Middle SES= emphasize intellectual </a:t>
            </a:r>
            <a:r>
              <a:rPr lang="en-US" sz="1800" dirty="0" err="1"/>
              <a:t>curiousity</a:t>
            </a:r>
            <a:endParaRPr lang="en-US" sz="1800" dirty="0"/>
          </a:p>
          <a:p>
            <a:pPr lvl="1"/>
            <a:r>
              <a:rPr lang="en-US" sz="1800" dirty="0"/>
              <a:t>High SES= more disengagement cues and less engagement cues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B80CE86-3604-C844-87B1-8D48C95759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72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720"/>
    </mc:Choice>
    <mc:Fallback xmlns="">
      <p:transition spd="slow" advTm="106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7025EFD5-738C-41B9-87FE-0C00E211B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A703C31-DAAC-0C42-A8C9-A43B4A0CFF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7" b="-3"/>
          <a:stretch/>
        </p:blipFill>
        <p:spPr>
          <a:xfrm>
            <a:off x="530570" y="1010236"/>
            <a:ext cx="4737470" cy="4837527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38" name="Arc 37">
            <a:extLst>
              <a:ext uri="{FF2B5EF4-FFF2-40B4-BE49-F238E27FC236}">
                <a16:creationId xmlns:a16="http://schemas.microsoft.com/office/drawing/2014/main" id="{835EF3DD-7D43-4A27-8967-A92FD8CC9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3531" y="407987"/>
            <a:ext cx="2987899" cy="2987899"/>
          </a:xfrm>
          <a:prstGeom prst="arc">
            <a:avLst>
              <a:gd name="adj1" fmla="val 16200000"/>
              <a:gd name="adj2" fmla="val 256372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7048" y="444272"/>
            <a:ext cx="5721484" cy="1325563"/>
          </a:xfrm>
        </p:spPr>
        <p:txBody>
          <a:bodyPr>
            <a:normAutofit/>
          </a:bodyPr>
          <a:lstStyle/>
          <a:p>
            <a:r>
              <a:rPr lang="en-US" b="1" dirty="0"/>
              <a:t>Co-Cultures, contd.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27048" y="1904772"/>
            <a:ext cx="5721484" cy="4351338"/>
          </a:xfrm>
        </p:spPr>
        <p:txBody>
          <a:bodyPr>
            <a:normAutofit/>
          </a:bodyPr>
          <a:lstStyle/>
          <a:p>
            <a:r>
              <a:rPr lang="en-US" sz="2400" b="1" dirty="0"/>
              <a:t>Age/Generation </a:t>
            </a:r>
            <a:r>
              <a:rPr lang="en-US" sz="2400" dirty="0"/>
              <a:t>refers to the communication challenges posed by individuals who identify with different generational co-cultures.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6E71F4D-E3BC-074D-9E5B-52B87C8C66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907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1928"/>
    </mc:Choice>
    <mc:Fallback xmlns="">
      <p:transition spd="slow" advTm="81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7025EFD5-738C-41B9-87FE-0C00E211B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85234C-7226-5B4A-965A-F08BAD6A78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553" r="8105"/>
          <a:stretch/>
        </p:blipFill>
        <p:spPr>
          <a:xfrm>
            <a:off x="858284" y="1165109"/>
            <a:ext cx="4261337" cy="4351338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40" name="Arc 39">
            <a:extLst>
              <a:ext uri="{FF2B5EF4-FFF2-40B4-BE49-F238E27FC236}">
                <a16:creationId xmlns:a16="http://schemas.microsoft.com/office/drawing/2014/main" id="{835EF3DD-7D43-4A27-8967-A92FD8CC93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73531" y="407987"/>
            <a:ext cx="2987899" cy="2987899"/>
          </a:xfrm>
          <a:prstGeom prst="arc">
            <a:avLst>
              <a:gd name="adj1" fmla="val 16200000"/>
              <a:gd name="adj2" fmla="val 256372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07650" y="621685"/>
            <a:ext cx="5721484" cy="1325563"/>
          </a:xfrm>
        </p:spPr>
        <p:txBody>
          <a:bodyPr>
            <a:normAutofit/>
          </a:bodyPr>
          <a:lstStyle/>
          <a:p>
            <a:r>
              <a:rPr lang="en-US" b="1" dirty="0"/>
              <a:t>Co-Cultures, contd.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8492" y="2006513"/>
            <a:ext cx="5414308" cy="3667289"/>
          </a:xfrm>
        </p:spPr>
        <p:txBody>
          <a:bodyPr>
            <a:normAutofit/>
          </a:bodyPr>
          <a:lstStyle/>
          <a:p>
            <a:r>
              <a:rPr lang="en-US" sz="2400" b="1" dirty="0"/>
              <a:t>Disability </a:t>
            </a:r>
            <a:r>
              <a:rPr lang="en-US" sz="2400" dirty="0"/>
              <a:t>is any physical, emotional, mental, or cognitive impairment that impacts how a person functions in society.</a:t>
            </a:r>
            <a:endParaRPr lang="en-US" sz="2400" b="1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07B7E36-8952-9647-9559-C346808DD8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647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707"/>
    </mc:Choice>
    <mc:Fallback xmlns="">
      <p:transition spd="slow" advTm="71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411</Words>
  <Application>Microsoft Macintosh PowerPoint</Application>
  <PresentationFormat>Widescreen</PresentationFormat>
  <Paragraphs>27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ENG111</vt:lpstr>
      <vt:lpstr>What is Culture?</vt:lpstr>
      <vt:lpstr>PowerPoint Presentation</vt:lpstr>
      <vt:lpstr>Co-Cultures</vt:lpstr>
      <vt:lpstr>Co-Cultures, contd.</vt:lpstr>
      <vt:lpstr>Co-Cultures, contd.</vt:lpstr>
      <vt:lpstr>Co-Cultures, contd.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ENG111</dc:title>
  <dc:creator>Shahneela Tasmin Sharmi</dc:creator>
  <cp:lastModifiedBy>Shahneela Tasmin Sharmi</cp:lastModifiedBy>
  <cp:revision>6</cp:revision>
  <dcterms:created xsi:type="dcterms:W3CDTF">2020-07-07T17:18:03Z</dcterms:created>
  <dcterms:modified xsi:type="dcterms:W3CDTF">2020-07-13T04:13:38Z</dcterms:modified>
</cp:coreProperties>
</file>

<file path=docProps/thumbnail.jpeg>
</file>